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68C6E-05DC-4833-8A4A-1B1F8327961C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116-930E-402A-AE11-9B403FC8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983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68C6E-05DC-4833-8A4A-1B1F8327961C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116-930E-402A-AE11-9B403FC8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228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68C6E-05DC-4833-8A4A-1B1F8327961C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116-930E-402A-AE11-9B403FC8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277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68C6E-05DC-4833-8A4A-1B1F8327961C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116-930E-402A-AE11-9B403FC8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014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68C6E-05DC-4833-8A4A-1B1F8327961C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116-930E-402A-AE11-9B403FC8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214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68C6E-05DC-4833-8A4A-1B1F8327961C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116-930E-402A-AE11-9B403FC8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071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68C6E-05DC-4833-8A4A-1B1F8327961C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116-930E-402A-AE11-9B403FC8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206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68C6E-05DC-4833-8A4A-1B1F8327961C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116-930E-402A-AE11-9B403FC8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670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68C6E-05DC-4833-8A4A-1B1F8327961C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116-930E-402A-AE11-9B403FC8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1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68C6E-05DC-4833-8A4A-1B1F8327961C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116-930E-402A-AE11-9B403FC8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262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68C6E-05DC-4833-8A4A-1B1F8327961C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116-930E-402A-AE11-9B403FC8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42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68C6E-05DC-4833-8A4A-1B1F8327961C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91116-930E-402A-AE11-9B403FC8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4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784" y="14759"/>
            <a:ext cx="8206680" cy="749945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Управление по делам архивов Республики Башкортостан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2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ГКУ Национальный архив Республики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Башкортостан</a:t>
            </a:r>
            <a:endParaRPr lang="ru-RU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 descr="C:\Users\Главред\Desktop\Фотоснимки к статье\1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764704"/>
            <a:ext cx="2592288" cy="165618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2420888"/>
            <a:ext cx="8206680" cy="11819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b="1" i="1" dirty="0">
                <a:solidFill>
                  <a:schemeClr val="tx2">
                    <a:lumMod val="75000"/>
                  </a:schemeClr>
                </a:solidFill>
              </a:rPr>
              <a:t>Виртуальный</a:t>
            </a:r>
            <a:endParaRPr lang="ru-RU" sz="34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600" b="1" i="1" dirty="0">
                <a:solidFill>
                  <a:schemeClr val="accent2">
                    <a:lumMod val="75000"/>
                  </a:schemeClr>
                </a:solidFill>
              </a:rPr>
              <a:t>«Бессмертный полк» </a:t>
            </a:r>
            <a:endParaRPr lang="ru-RU" sz="46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444" y="3645024"/>
            <a:ext cx="4752528" cy="316525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AutoShape 2" descr="https://cdn.moypolk.ru/static/resize/w800/soldiers/photo/2014/05/13/85edad44a34b7bac4566055c0cd2bd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4" descr="https://cdn.moypolk.ru/static/resize/w800/soldiers/photo/2014/05/13/85edad44a34b7bac4566055c0cd2bd0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6" descr="https://cdn.moypolk.ru/static/resize/w800/soldiers/photo/2014/05/13/85edad44a34b7bac4566055c0cd2bd0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8" descr="https://cdn.moypolk.ru/static/resize/w800/soldiers/photo/2014/05/13/85edad44a34b7bac4566055c0cd2bd01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2245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573016"/>
            <a:ext cx="4888187" cy="309634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67544" y="5013176"/>
            <a:ext cx="3609727" cy="1008112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Группа ветеранов </a:t>
            </a:r>
            <a:endParaRPr lang="ru-RU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Великой 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Отечественной войны. </a:t>
            </a:r>
          </a:p>
          <a:p>
            <a:pPr algn="ctr">
              <a:spcBef>
                <a:spcPts val="0"/>
              </a:spcBef>
            </a:pPr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Уфа, 1980 г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19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" name="Объект 9" descr="C:\Users\Главред\Desktop\Виртуал.выставка00\Встреча ветеранов Башкавдивизии в краеведческом музее г. Уфы, 1977 г..jpg"/>
          <p:cNvPicPr>
            <a:picLocks noGrp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896544" cy="331236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Текст 4"/>
          <p:cNvSpPr>
            <a:spLocks noGrp="1"/>
          </p:cNvSpPr>
          <p:nvPr>
            <p:ph type="body" idx="1"/>
          </p:nvPr>
        </p:nvSpPr>
        <p:spPr>
          <a:xfrm>
            <a:off x="5220072" y="1187622"/>
            <a:ext cx="3816424" cy="1377282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Встреча ветеранов 112-й </a:t>
            </a:r>
            <a:endParaRPr lang="ru-RU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16-й гвардейской) Башкирской кавалерийской дивизии. </a:t>
            </a:r>
            <a:endParaRPr lang="ru-RU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Уфа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, 1977 г.</a:t>
            </a:r>
          </a:p>
        </p:txBody>
      </p:sp>
    </p:spTree>
    <p:extLst>
      <p:ext uri="{BB962C8B-B14F-4D97-AF65-F5344CB8AC3E}">
        <p14:creationId xmlns:p14="http://schemas.microsoft.com/office/powerpoint/2010/main" val="2092088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6"/>
          <p:cNvSpPr txBox="1">
            <a:spLocks/>
          </p:cNvSpPr>
          <p:nvPr/>
        </p:nvSpPr>
        <p:spPr>
          <a:xfrm>
            <a:off x="35496" y="4221088"/>
            <a:ext cx="3600400" cy="1368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ts val="0"/>
              </a:spcBef>
              <a:buFont typeface="Arial" panose="020B0604020202020204" pitchFamily="34" charset="0"/>
              <a:buNone/>
              <a:defRPr sz="1900" b="1">
                <a:solidFill>
                  <a:schemeClr val="tx2">
                    <a:lumMod val="75000"/>
                  </a:schemeClr>
                </a:solidFill>
              </a:defRPr>
            </a:lvl1pPr>
            <a:lvl2pPr indent="0">
              <a:spcBef>
                <a:spcPct val="20000"/>
              </a:spcBef>
              <a:buFont typeface="Arial" panose="020B0604020202020204" pitchFamily="34" charset="0"/>
              <a:buNone/>
              <a:defRPr sz="2000" b="1"/>
            </a:lvl2pPr>
            <a:lvl3pPr indent="0">
              <a:spcBef>
                <a:spcPct val="20000"/>
              </a:spcBef>
              <a:buFont typeface="Arial" panose="020B0604020202020204" pitchFamily="34" charset="0"/>
              <a:buNone/>
              <a:defRPr b="1"/>
            </a:lvl3pPr>
            <a:lvl4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4pPr>
            <a:lvl5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5pPr>
            <a:lvl6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6pPr>
            <a:lvl7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7pPr>
            <a:lvl8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8pPr>
            <a:lvl9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lang="ru-RU" dirty="0" err="1"/>
              <a:t>Исхак</a:t>
            </a:r>
            <a:r>
              <a:rPr lang="ru-RU" dirty="0"/>
              <a:t> </a:t>
            </a:r>
            <a:r>
              <a:rPr lang="ru-RU" dirty="0" err="1"/>
              <a:t>Гумеров</a:t>
            </a:r>
            <a:r>
              <a:rPr lang="ru-RU" dirty="0"/>
              <a:t> – подполковник,</a:t>
            </a:r>
          </a:p>
          <a:p>
            <a:r>
              <a:rPr lang="ru-RU" dirty="0"/>
              <a:t>командир 1050-го полка </a:t>
            </a:r>
            <a:endParaRPr lang="ru-RU" dirty="0" smtClean="0"/>
          </a:p>
          <a:p>
            <a:r>
              <a:rPr lang="ru-RU" dirty="0" smtClean="0"/>
              <a:t>301-й </a:t>
            </a:r>
            <a:r>
              <a:rPr lang="ru-RU" dirty="0"/>
              <a:t>стрелковой дивизии </a:t>
            </a:r>
          </a:p>
          <a:p>
            <a:r>
              <a:rPr lang="ru-RU" dirty="0"/>
              <a:t>5-й ударной армии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2664296" cy="392289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Текст 6"/>
          <p:cNvSpPr txBox="1">
            <a:spLocks/>
          </p:cNvSpPr>
          <p:nvPr/>
        </p:nvSpPr>
        <p:spPr>
          <a:xfrm>
            <a:off x="4572000" y="6021288"/>
            <a:ext cx="3816424" cy="711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ts val="0"/>
              </a:spcBef>
              <a:buFont typeface="Arial" panose="020B0604020202020204" pitchFamily="34" charset="0"/>
              <a:buNone/>
              <a:defRPr sz="1900" b="1">
                <a:solidFill>
                  <a:schemeClr val="tx2">
                    <a:lumMod val="75000"/>
                  </a:schemeClr>
                </a:solidFill>
              </a:defRPr>
            </a:lvl1pPr>
            <a:lvl2pPr indent="0">
              <a:spcBef>
                <a:spcPct val="20000"/>
              </a:spcBef>
              <a:buFont typeface="Arial" panose="020B0604020202020204" pitchFamily="34" charset="0"/>
              <a:buNone/>
              <a:defRPr sz="2000" b="1"/>
            </a:lvl2pPr>
            <a:lvl3pPr indent="0">
              <a:spcBef>
                <a:spcPct val="20000"/>
              </a:spcBef>
              <a:buFont typeface="Arial" panose="020B0604020202020204" pitchFamily="34" charset="0"/>
              <a:buNone/>
              <a:defRPr b="1"/>
            </a:lvl3pPr>
            <a:lvl4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4pPr>
            <a:lvl5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5pPr>
            <a:lvl6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6pPr>
            <a:lvl7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7pPr>
            <a:lvl8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8pPr>
            <a:lvl9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lang="ru-RU" dirty="0"/>
              <a:t>Встреча </a:t>
            </a:r>
            <a:r>
              <a:rPr lang="ru-RU" dirty="0" smtClean="0"/>
              <a:t>ветеранов-кавалеристов</a:t>
            </a:r>
            <a:r>
              <a:rPr lang="ru-RU" dirty="0"/>
              <a:t>. </a:t>
            </a:r>
          </a:p>
          <a:p>
            <a:r>
              <a:rPr lang="ru-RU" dirty="0"/>
              <a:t>Уфа, 1983 г.</a:t>
            </a:r>
          </a:p>
        </p:txBody>
      </p:sp>
      <p:pic>
        <p:nvPicPr>
          <p:cNvPr id="18" name="Объект 10" descr="C:\Users\Главред\Desktop\Виртуал.выставка00\Встреча ветеранов 112-й (16-й) гвардейской кавалерийской дивизии. г. Уфа, 1983 г..jpg"/>
          <p:cNvPicPr>
            <a:picLocks noGrp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564904"/>
            <a:ext cx="5184576" cy="344916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66517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155736" y="1916832"/>
            <a:ext cx="4896544" cy="576064"/>
          </a:xfr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34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Победа</a:t>
            </a:r>
            <a:r>
              <a:rPr lang="en-US" sz="3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будет</a:t>
            </a:r>
            <a:r>
              <a:rPr lang="en-US" sz="3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lang="en-US" sz="3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нами</a:t>
            </a:r>
            <a:r>
              <a:rPr lang="en-US" sz="3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3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16632"/>
            <a:ext cx="3888432" cy="455693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184" y="3431970"/>
            <a:ext cx="5112060" cy="340804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760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784" y="86767"/>
            <a:ext cx="8206680" cy="749945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Управление по делам архивов Республики Башкортостан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2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ГКУ Национальный архив Республики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Башкортостан</a:t>
            </a:r>
            <a:endParaRPr lang="ru-RU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9650" y="2247007"/>
            <a:ext cx="8206680" cy="11819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b="1" i="1" dirty="0">
                <a:solidFill>
                  <a:schemeClr val="tx2">
                    <a:lumMod val="75000"/>
                  </a:schemeClr>
                </a:solidFill>
              </a:rPr>
              <a:t>Виртуальный</a:t>
            </a:r>
            <a:endParaRPr lang="ru-RU" sz="3400" i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600" b="1" i="1" dirty="0">
                <a:solidFill>
                  <a:schemeClr val="accent2">
                    <a:lumMod val="75000"/>
                  </a:schemeClr>
                </a:solidFill>
              </a:rPr>
              <a:t>«Бессмертный полк» </a:t>
            </a:r>
            <a:endParaRPr lang="ru-RU" sz="46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216" y="3432234"/>
            <a:ext cx="4968552" cy="330913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272" y="756672"/>
            <a:ext cx="4283968" cy="159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129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1812" y="5693449"/>
            <a:ext cx="4040188" cy="63976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Дважды Герой Советского Союза</a:t>
            </a:r>
          </a:p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Муса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Гареев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850705" y="5705070"/>
            <a:ext cx="4041775" cy="639762"/>
          </a:xfrm>
        </p:spPr>
        <p:txBody>
          <a:bodyPr vert="horz" lIns="91440" tIns="45720" rIns="91440" bIns="45720" rtlCol="0" anchor="b">
            <a:normAutofit fontScale="77500" lnSpcReduction="20000"/>
          </a:bodyPr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Герой Советского Союза </a:t>
            </a:r>
          </a:p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Александр Матросов</a:t>
            </a:r>
          </a:p>
        </p:txBody>
      </p:sp>
      <p:pic>
        <p:nvPicPr>
          <p:cNvPr id="10" name="Объект 9" descr="C:\Users\Главред\Desktop\Фотодокументы посвященные ВОВ 1941-1945 15.07.2019\Материалы фотовыст-75\Виртуальная выставка- 75 Они сражались за Родину\II Башк-цы на фронтах\1. Уроженцы Башкирии\3. Герой Советсвкого Союза Александр Матросов.jpg"/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855452"/>
            <a:ext cx="3096344" cy="475252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3600400" cy="514476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0221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763688" y="5525542"/>
            <a:ext cx="5616624" cy="639762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Герой Российской Федерации</a:t>
            </a:r>
          </a:p>
          <a:p>
            <a:pPr algn="ctr"/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гвардии генерал-майор </a:t>
            </a:r>
            <a:r>
              <a:rPr lang="ru-RU" sz="1900" dirty="0" err="1">
                <a:solidFill>
                  <a:schemeClr val="tx2">
                    <a:lumMod val="75000"/>
                  </a:schemeClr>
                </a:solidFill>
              </a:rPr>
              <a:t>Минигали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900" dirty="0" err="1">
                <a:solidFill>
                  <a:schemeClr val="tx2">
                    <a:lumMod val="75000"/>
                  </a:schemeClr>
                </a:solidFill>
              </a:rPr>
              <a:t>Шаймуратов</a:t>
            </a:r>
            <a:endParaRPr lang="ru-RU" sz="19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Объект 7" descr="C:\Users\Главред\Desktop\Шаймуратов.jpg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01006"/>
            <a:ext cx="6624736" cy="46085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1305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9552" y="5661248"/>
            <a:ext cx="4032448" cy="639762"/>
          </a:xfrm>
        </p:spPr>
        <p:txBody>
          <a:bodyPr vert="horz" lIns="91440" tIns="45720" rIns="91440" bIns="45720" rtlCol="0" anchor="b">
            <a:normAutofit fontScale="77500" lnSpcReduction="20000"/>
          </a:bodyPr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Герой Советского Союза</a:t>
            </a:r>
          </a:p>
          <a:p>
            <a:pPr algn="ctr"/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Тагир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Кусимов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4008" y="5661248"/>
            <a:ext cx="4041775" cy="639762"/>
          </a:xfrm>
        </p:spPr>
        <p:txBody>
          <a:bodyPr vert="horz" lIns="91440" tIns="45720" rIns="91440" bIns="45720" rtlCol="0" anchor="b">
            <a:normAutofit fontScale="77500" lnSpcReduction="20000"/>
          </a:bodyPr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Герой Советского Союза </a:t>
            </a:r>
          </a:p>
          <a:p>
            <a:pPr algn="ctr"/>
            <a:r>
              <a:rPr lang="ru-RU" sz="2500" dirty="0" err="1">
                <a:solidFill>
                  <a:schemeClr val="tx2">
                    <a:lumMod val="75000"/>
                  </a:schemeClr>
                </a:solidFill>
              </a:rPr>
              <a:t>Магуба</a:t>
            </a:r>
            <a:r>
              <a:rPr lang="ru-RU" sz="25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500" dirty="0" err="1">
                <a:solidFill>
                  <a:schemeClr val="tx2">
                    <a:lumMod val="75000"/>
                  </a:schemeClr>
                </a:solidFill>
              </a:rPr>
              <a:t>Сыртланова</a:t>
            </a:r>
            <a:r>
              <a:rPr lang="ru-RU" sz="250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88621"/>
            <a:ext cx="3486277" cy="491565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8680"/>
            <a:ext cx="3168352" cy="49535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338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436096" y="1268760"/>
            <a:ext cx="3744416" cy="1152128"/>
          </a:xfrm>
        </p:spPr>
        <p:txBody>
          <a:bodyPr vert="horz" lIns="91440" tIns="45720" rIns="91440" bIns="45720" rtlCol="0" anchor="b">
            <a:normAutofit fontScale="85000" lnSpcReduction="10000"/>
          </a:bodyPr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Работники штаба и политотдела </a:t>
            </a:r>
          </a:p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112-й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Башкавдивизии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.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Дема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, 1941 г. </a:t>
            </a:r>
          </a:p>
        </p:txBody>
      </p:sp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2656"/>
            <a:ext cx="5242735" cy="295232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Текст 4"/>
          <p:cNvSpPr txBox="1">
            <a:spLocks/>
          </p:cNvSpPr>
          <p:nvPr/>
        </p:nvSpPr>
        <p:spPr>
          <a:xfrm>
            <a:off x="683568" y="4725144"/>
            <a:ext cx="3816424" cy="6480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Группа воинов-комсомольцев перед отправкой на фронт. 1941 г.</a:t>
            </a:r>
            <a:endParaRPr lang="ru-RU" sz="19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356992"/>
            <a:ext cx="4320480" cy="335280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6364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860032" y="1484784"/>
            <a:ext cx="3744416" cy="504056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Воины </a:t>
            </a:r>
            <a:r>
              <a:rPr lang="ru-RU" sz="1900" dirty="0" err="1">
                <a:solidFill>
                  <a:schemeClr val="tx2">
                    <a:lumMod val="75000"/>
                  </a:schemeClr>
                </a:solidFill>
              </a:rPr>
              <a:t>Башкавдивизии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. 1942 г.</a:t>
            </a:r>
          </a:p>
        </p:txBody>
      </p:sp>
      <p:pic>
        <p:nvPicPr>
          <p:cNvPr id="8" name="Объект 7" descr="C:\Users\Главред\Desktop\Виртуал.выставка00\Бойцы и офицеры 112-й Башкирской кавалерийской дивизии, в центре - генерал М.М. Шаймуратов. 1942 г..jpg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608512" cy="324036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Текст 6"/>
          <p:cNvSpPr txBox="1">
            <a:spLocks/>
          </p:cNvSpPr>
          <p:nvPr/>
        </p:nvSpPr>
        <p:spPr>
          <a:xfrm>
            <a:off x="323528" y="4653136"/>
            <a:ext cx="3528392" cy="9719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Партизаны отряда «Комсомолец Башкирии».</a:t>
            </a:r>
          </a:p>
          <a:p>
            <a:pPr algn="ctr">
              <a:spcBef>
                <a:spcPts val="0"/>
              </a:spcBef>
            </a:pP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Карелия. 1942 г.</a:t>
            </a:r>
            <a:endParaRPr lang="ru-RU" sz="19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581" y="3429000"/>
            <a:ext cx="5170915" cy="331236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6313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6"/>
          <p:cNvSpPr txBox="1">
            <a:spLocks/>
          </p:cNvSpPr>
          <p:nvPr/>
        </p:nvSpPr>
        <p:spPr>
          <a:xfrm>
            <a:off x="5220072" y="917030"/>
            <a:ext cx="3600400" cy="14318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Лучшие разведчики 62-го гвардейского кавалерийского полка 112-й </a:t>
            </a:r>
            <a:r>
              <a:rPr lang="ru-RU" sz="1900" dirty="0" err="1" smtClean="0">
                <a:solidFill>
                  <a:schemeClr val="tx2">
                    <a:lumMod val="75000"/>
                  </a:schemeClr>
                </a:solidFill>
              </a:rPr>
              <a:t>Башкавдивизии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. 1943 г.</a:t>
            </a:r>
            <a:endParaRPr lang="ru-RU" sz="19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Объект 1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5028214" cy="28083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Текст 6"/>
          <p:cNvSpPr>
            <a:spLocks noGrp="1"/>
          </p:cNvSpPr>
          <p:nvPr>
            <p:ph type="body" sz="quarter" idx="3"/>
          </p:nvPr>
        </p:nvSpPr>
        <p:spPr>
          <a:xfrm>
            <a:off x="35496" y="4797152"/>
            <a:ext cx="4248472" cy="792088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Башкирские кавалеристы в 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Берлине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Рейхстаг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, май 1945 г.</a:t>
            </a:r>
          </a:p>
        </p:txBody>
      </p:sp>
      <p:pic>
        <p:nvPicPr>
          <p:cNvPr id="17" name="Объект 8" descr="C:\Users\Главред\Desktop\Виртуал.выставка00\Бойцы Башкавдивизии в Берлине.  Май 1945 г..jpg"/>
          <p:cNvPicPr>
            <a:picLocks noGrp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3140968"/>
            <a:ext cx="4752529" cy="352839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4685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4"/>
          <p:cNvSpPr txBox="1">
            <a:spLocks/>
          </p:cNvSpPr>
          <p:nvPr/>
        </p:nvSpPr>
        <p:spPr>
          <a:xfrm>
            <a:off x="5508104" y="5301208"/>
            <a:ext cx="3600400" cy="15121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Легендарный командир Чехословацкого партизанского отряда – «черный генерал» </a:t>
            </a:r>
          </a:p>
          <a:p>
            <a:pPr algn="ctr">
              <a:spcBef>
                <a:spcPts val="0"/>
              </a:spcBef>
            </a:pPr>
            <a:r>
              <a:rPr lang="ru-RU" sz="1900" dirty="0" err="1" smtClean="0">
                <a:solidFill>
                  <a:schemeClr val="tx2">
                    <a:lumMod val="75000"/>
                  </a:schemeClr>
                </a:solidFill>
              </a:rPr>
              <a:t>Даян</a:t>
            </a: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 Мурзин.</a:t>
            </a:r>
          </a:p>
          <a:p>
            <a:pPr algn="ctr">
              <a:spcBef>
                <a:spcPts val="0"/>
              </a:spcBef>
            </a:pPr>
            <a:r>
              <a:rPr lang="ru-RU" sz="1900" dirty="0" smtClean="0">
                <a:solidFill>
                  <a:schemeClr val="tx2">
                    <a:lumMod val="75000"/>
                  </a:schemeClr>
                </a:solidFill>
              </a:rPr>
              <a:t>Уфа, 1963 г.</a:t>
            </a:r>
            <a:endParaRPr lang="ru-RU" sz="19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Объект 3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556792"/>
            <a:ext cx="2376264" cy="364360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Объект 16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5634323" cy="352839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Текст 15"/>
          <p:cNvSpPr>
            <a:spLocks noGrp="1"/>
          </p:cNvSpPr>
          <p:nvPr>
            <p:ph type="body" idx="1"/>
          </p:nvPr>
        </p:nvSpPr>
        <p:spPr>
          <a:xfrm>
            <a:off x="899592" y="4107061"/>
            <a:ext cx="4040188" cy="474067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Воины из Башкирии. 9 мая 1945 г.</a:t>
            </a:r>
          </a:p>
        </p:txBody>
      </p:sp>
    </p:spTree>
    <p:extLst>
      <p:ext uri="{BB962C8B-B14F-4D97-AF65-F5344CB8AC3E}">
        <p14:creationId xmlns:p14="http://schemas.microsoft.com/office/powerpoint/2010/main" val="37148970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</TotalTime>
  <Words>193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Управление по делам архивов Республики Башкортостан ГКУ Национальный архив Республики Башкортостан</vt:lpstr>
      <vt:lpstr>Управление по делам архивов Республики Башкортостан ГКУ Национальный архив Республики Башкортостан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по делам архивов Республики Башкортостан ГКУ Национальный архив Республики Башкортостан</dc:title>
  <dc:creator>Alfiya</dc:creator>
  <cp:lastModifiedBy>Alfiya</cp:lastModifiedBy>
  <cp:revision>15</cp:revision>
  <dcterms:created xsi:type="dcterms:W3CDTF">2020-06-18T04:25:39Z</dcterms:created>
  <dcterms:modified xsi:type="dcterms:W3CDTF">2020-06-18T06:55:55Z</dcterms:modified>
</cp:coreProperties>
</file>